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15"/>
  </p:notesMasterIdLst>
  <p:handoutMasterIdLst>
    <p:handoutMasterId r:id="rId16"/>
  </p:handoutMasterIdLst>
  <p:sldIdLst>
    <p:sldId id="263" r:id="rId2"/>
    <p:sldId id="286" r:id="rId3"/>
    <p:sldId id="284" r:id="rId4"/>
    <p:sldId id="287" r:id="rId5"/>
    <p:sldId id="288" r:id="rId6"/>
    <p:sldId id="289" r:id="rId7"/>
    <p:sldId id="292" r:id="rId8"/>
    <p:sldId id="294" r:id="rId9"/>
    <p:sldId id="293" r:id="rId10"/>
    <p:sldId id="295" r:id="rId11"/>
    <p:sldId id="290" r:id="rId12"/>
    <p:sldId id="291" r:id="rId13"/>
    <p:sldId id="281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A161F"/>
    <a:srgbClr val="999999"/>
    <a:srgbClr val="DC121C"/>
    <a:srgbClr val="E2141E"/>
    <a:srgbClr val="F69CA0"/>
    <a:srgbClr val="F379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8" autoAdjust="0"/>
    <p:restoredTop sz="85698" autoAdjust="0"/>
  </p:normalViewPr>
  <p:slideViewPr>
    <p:cSldViewPr showGuides="1">
      <p:cViewPr>
        <p:scale>
          <a:sx n="100" d="100"/>
          <a:sy n="100" d="100"/>
        </p:scale>
        <p:origin x="72" y="3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3" d="100"/>
          <a:sy n="123" d="100"/>
        </p:scale>
        <p:origin x="489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76672" y="229395"/>
            <a:ext cx="4320480" cy="310159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de-CH" sz="900"/>
              <a:t>Kopfzeilentext</a:t>
            </a:r>
            <a:endParaRPr lang="de-CH" sz="9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137720" y="229395"/>
            <a:ext cx="1243608" cy="310159"/>
          </a:xfrm>
          <a:prstGeom prst="rect">
            <a:avLst/>
          </a:prstGeom>
        </p:spPr>
        <p:txBody>
          <a:bodyPr vert="horz" lIns="0" tIns="0" rIns="0" bIns="0" rtlCol="0"/>
          <a:lstStyle>
            <a:lvl1pPr algn="r">
              <a:defRPr sz="1200"/>
            </a:lvl1pPr>
          </a:lstStyle>
          <a:p>
            <a:fld id="{EEC665CA-D682-48EC-95D2-126FD6449D65}" type="datetime1">
              <a:rPr lang="de-CH" sz="900" smtClean="0"/>
              <a:t>13.05.2023</a:t>
            </a:fld>
            <a:endParaRPr lang="de-CH" sz="90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76672" y="8489144"/>
            <a:ext cx="4320480" cy="33133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de-CH" sz="900"/>
              <a:t>Fusszeilentext</a:t>
            </a:r>
            <a:endParaRPr lang="de-CH" sz="9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137720" y="8489146"/>
            <a:ext cx="1243608" cy="33132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2CEDAA2C-602C-494B-9BFF-F0D7FF14E319}" type="slidenum">
              <a:rPr lang="de-CH" sz="900" smtClean="0"/>
              <a:t>‹Nr.›</a:t>
            </a:fld>
            <a:endParaRPr lang="de-CH" sz="900" dirty="0"/>
          </a:p>
        </p:txBody>
      </p:sp>
    </p:spTree>
    <p:extLst>
      <p:ext uri="{BB962C8B-B14F-4D97-AF65-F5344CB8AC3E}">
        <p14:creationId xmlns:p14="http://schemas.microsoft.com/office/powerpoint/2010/main" val="16250026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lienbildplatzhalter 11"/>
          <p:cNvSpPr>
            <a:spLocks noGrp="1" noRot="1" noChangeAspect="1"/>
          </p:cNvSpPr>
          <p:nvPr>
            <p:ph type="sldImg" idx="2"/>
          </p:nvPr>
        </p:nvSpPr>
        <p:spPr>
          <a:xfrm>
            <a:off x="773424" y="1246193"/>
            <a:ext cx="5560412" cy="3127732"/>
          </a:xfrm>
          <a:prstGeom prst="rect">
            <a:avLst/>
          </a:prstGeom>
          <a:noFill/>
          <a:ln w="3175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4"/>
          </p:nvPr>
        </p:nvSpPr>
        <p:spPr>
          <a:xfrm>
            <a:off x="775244" y="8964488"/>
            <a:ext cx="2230428" cy="17951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900"/>
            </a:lvl1pPr>
          </a:lstStyle>
          <a:p>
            <a:r>
              <a:rPr lang="de-CH" dirty="0"/>
              <a:t>Fusszeilentext</a:t>
            </a:r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5"/>
          </p:nvPr>
        </p:nvSpPr>
        <p:spPr>
          <a:xfrm>
            <a:off x="5462663" y="8964488"/>
            <a:ext cx="871173" cy="17951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00"/>
            </a:lvl1pPr>
          </a:lstStyle>
          <a:p>
            <a:fld id="{83C81C81-E364-4366-A610-2DB15FF98538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6" name="Notizenplatzhalter 15"/>
          <p:cNvSpPr>
            <a:spLocks noGrp="1"/>
          </p:cNvSpPr>
          <p:nvPr>
            <p:ph type="body" sz="quarter" idx="3"/>
          </p:nvPr>
        </p:nvSpPr>
        <p:spPr>
          <a:xfrm>
            <a:off x="773424" y="4644008"/>
            <a:ext cx="5560412" cy="3888432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17" name="Datumsplatzhalter 16"/>
          <p:cNvSpPr>
            <a:spLocks noGrp="1"/>
          </p:cNvSpPr>
          <p:nvPr>
            <p:ph type="dt" idx="1"/>
          </p:nvPr>
        </p:nvSpPr>
        <p:spPr>
          <a:xfrm>
            <a:off x="4229809" y="425838"/>
            <a:ext cx="2095308" cy="185722"/>
          </a:xfrm>
          <a:prstGeom prst="rect">
            <a:avLst/>
          </a:prstGeom>
        </p:spPr>
        <p:txBody>
          <a:bodyPr vert="horz" lIns="0" tIns="0" rIns="0" bIns="0" rtlCol="0"/>
          <a:lstStyle>
            <a:lvl1pPr algn="r">
              <a:defRPr sz="900"/>
            </a:lvl1pPr>
          </a:lstStyle>
          <a:p>
            <a:fld id="{A17AAF7D-4283-4014-80F4-26E915FEACF8}" type="datetime1">
              <a:rPr lang="de-CH" smtClean="0"/>
              <a:t>13.05.2023</a:t>
            </a:fld>
            <a:endParaRPr lang="de-CH" dirty="0"/>
          </a:p>
        </p:txBody>
      </p:sp>
      <p:sp>
        <p:nvSpPr>
          <p:cNvPr id="18" name="Kopfzeilenplatzhalter 17"/>
          <p:cNvSpPr>
            <a:spLocks noGrp="1"/>
          </p:cNvSpPr>
          <p:nvPr>
            <p:ph type="hdr" sz="quarter"/>
          </p:nvPr>
        </p:nvSpPr>
        <p:spPr>
          <a:xfrm>
            <a:off x="764704" y="432000"/>
            <a:ext cx="3249080" cy="17956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900"/>
            </a:lvl1pPr>
          </a:lstStyle>
          <a:p>
            <a:r>
              <a:rPr lang="de-CH"/>
              <a:t>Kopfzeilentext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170970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Aft>
        <a:spcPts val="600"/>
      </a:spcAft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177800" indent="-177800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357188" indent="-179388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534988" indent="-177800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720725" indent="-185738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773113" y="1246188"/>
            <a:ext cx="5561012" cy="31273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C81C81-E364-4366-A610-2DB15FF98538}" type="slidenum">
              <a:rPr lang="de-CH" smtClean="0"/>
              <a:pPr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12969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773113" y="1246188"/>
            <a:ext cx="5561012" cy="31273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Viele manuelle Schritte, die automatisiert werden können</a:t>
            </a: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C81C81-E364-4366-A610-2DB15FF98538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10787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773113" y="1246188"/>
            <a:ext cx="5561012" cy="312737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C81C81-E364-4366-A610-2DB15FF98538}" type="slidenum">
              <a:rPr lang="de-CH" smtClean="0"/>
              <a:pPr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08564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9788" y="2132856"/>
            <a:ext cx="8496300" cy="1558082"/>
          </a:xfrm>
        </p:spPr>
        <p:txBody>
          <a:bodyPr anchor="b"/>
          <a:lstStyle>
            <a:lvl1pPr algn="l">
              <a:lnSpc>
                <a:spcPct val="105000"/>
              </a:lnSpc>
              <a:defRPr sz="5100"/>
            </a:lvl1pPr>
          </a:lstStyle>
          <a:p>
            <a:r>
              <a:rPr lang="de-CH" dirty="0"/>
              <a:t>Titel (maximal zwei Zeilen)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9788" y="3757613"/>
            <a:ext cx="8496300" cy="1500187"/>
          </a:xfrm>
        </p:spPr>
        <p:txBody>
          <a:bodyPr/>
          <a:lstStyle>
            <a:lvl1pPr marL="0" indent="0" algn="l">
              <a:buNone/>
              <a:defRPr sz="5100">
                <a:solidFill>
                  <a:srgbClr val="99999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hinzufügen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8CD8-7FF1-4ED3-8276-926FEB01991B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3DC6B3D-051C-4BB5-9F4B-3A2474AD93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9788" y="1881188"/>
            <a:ext cx="5256212" cy="252412"/>
          </a:xfrm>
        </p:spPr>
        <p:txBody>
          <a:bodyPr lIns="18000"/>
          <a:lstStyle>
            <a:lvl1pPr>
              <a:defRPr sz="1300" b="1" spc="-20" baseline="0">
                <a:solidFill>
                  <a:srgbClr val="EA161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Spitzmarke hinzufügen</a:t>
            </a:r>
            <a:endParaRPr lang="de-CH" dirty="0"/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F6BA63E4-E10F-4E0A-91F5-2A2F842253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9788" y="6033704"/>
            <a:ext cx="5256212" cy="430643"/>
          </a:xfrm>
        </p:spPr>
        <p:txBody>
          <a:bodyPr anchor="b"/>
          <a:lstStyle>
            <a:lvl1pPr>
              <a:defRPr sz="1300" b="0" spc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Referent/-in</a:t>
            </a:r>
            <a:br>
              <a:rPr lang="de-DE" dirty="0"/>
            </a:br>
            <a:r>
              <a:rPr lang="de-DE" dirty="0"/>
              <a:t>Organisationseinheit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385399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838200" y="1852612"/>
            <a:ext cx="5329808" cy="4672800"/>
          </a:xfrm>
        </p:spPr>
        <p:txBody>
          <a:bodyPr/>
          <a:lstStyle/>
          <a:p>
            <a:pPr lvl="0"/>
            <a:r>
              <a:rPr lang="de-CH" noProof="0" dirty="0"/>
              <a:t>Textmasterformat bearbeiten</a:t>
            </a:r>
          </a:p>
          <a:p>
            <a:pPr lvl="1"/>
            <a:r>
              <a:rPr lang="de-CH" noProof="0" dirty="0"/>
              <a:t>Zweite Ebene</a:t>
            </a:r>
          </a:p>
          <a:p>
            <a:pPr lvl="2"/>
            <a:r>
              <a:rPr lang="de-CH" noProof="0" dirty="0"/>
              <a:t>Dritte Ebene</a:t>
            </a:r>
          </a:p>
          <a:p>
            <a:pPr lvl="3"/>
            <a:r>
              <a:rPr lang="de-CH" noProof="0" dirty="0"/>
              <a:t>Vierte Ebene</a:t>
            </a:r>
          </a:p>
          <a:p>
            <a:pPr lvl="4"/>
            <a:r>
              <a:rPr lang="de-CH" noProof="0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493098" y="1852612"/>
            <a:ext cx="5329015" cy="4672799"/>
          </a:xfrm>
        </p:spPr>
        <p:txBody>
          <a:bodyPr/>
          <a:lstStyle/>
          <a:p>
            <a:pPr lvl="0"/>
            <a:r>
              <a:rPr lang="de-CH" noProof="0" dirty="0"/>
              <a:t>Textmasterformat bearbeiten</a:t>
            </a:r>
          </a:p>
          <a:p>
            <a:pPr lvl="1"/>
            <a:r>
              <a:rPr lang="de-CH" noProof="0" dirty="0"/>
              <a:t>Zweite Ebene</a:t>
            </a:r>
          </a:p>
          <a:p>
            <a:pPr lvl="2"/>
            <a:r>
              <a:rPr lang="de-CH" noProof="0" dirty="0"/>
              <a:t>Dritte Ebene</a:t>
            </a:r>
          </a:p>
          <a:p>
            <a:pPr lvl="3"/>
            <a:r>
              <a:rPr lang="de-CH" noProof="0" dirty="0"/>
              <a:t>Vierte Ebene</a:t>
            </a:r>
          </a:p>
          <a:p>
            <a:pPr lvl="4"/>
            <a:r>
              <a:rPr lang="de-CH" noProof="0" dirty="0"/>
              <a:t>Fünfte Ebene</a:t>
            </a:r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1B167-7135-43F3-AEAE-A730821D191A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186258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96CBD-DD5D-4F61-A35A-2BDD2301218D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2" name="Bildplatzhalter 4">
            <a:extLst>
              <a:ext uri="{FF2B5EF4-FFF2-40B4-BE49-F238E27FC236}">
                <a16:creationId xmlns:a16="http://schemas.microsoft.com/office/drawing/2014/main" id="{BDCA4218-6304-434F-B7B6-74DF28EC09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2304" y="1916832"/>
            <a:ext cx="5329808" cy="4507035"/>
          </a:xfr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tIns="720000" anchor="ctr"/>
          <a:lstStyle>
            <a:lvl1pPr algn="ctr">
              <a:defRPr sz="1200"/>
            </a:lvl1pPr>
          </a:lstStyle>
          <a:p>
            <a:r>
              <a:rPr lang="de-DE" smtClean="0"/>
              <a:t>Bild durch Klicken auf Symbol hinzufügen</a:t>
            </a:r>
            <a:endParaRPr lang="de-CH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C1C5F14-3075-4FD1-945B-02DE33860C0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52612"/>
            <a:ext cx="5329808" cy="4672800"/>
          </a:xfrm>
        </p:spPr>
        <p:txBody>
          <a:bodyPr/>
          <a:lstStyle/>
          <a:p>
            <a:pPr lvl="0"/>
            <a:r>
              <a:rPr lang="de-CH" noProof="0" dirty="0"/>
              <a:t>Textmasterformat bearbeiten</a:t>
            </a:r>
          </a:p>
          <a:p>
            <a:pPr lvl="1"/>
            <a:r>
              <a:rPr lang="de-CH" noProof="0" dirty="0"/>
              <a:t>Zweite Ebene</a:t>
            </a:r>
          </a:p>
          <a:p>
            <a:pPr lvl="2"/>
            <a:r>
              <a:rPr lang="de-CH" noProof="0" dirty="0"/>
              <a:t>Dritte Ebene</a:t>
            </a:r>
          </a:p>
          <a:p>
            <a:pPr lvl="3"/>
            <a:r>
              <a:rPr lang="de-CH" noProof="0" dirty="0"/>
              <a:t>Vierte Ebene</a:t>
            </a:r>
          </a:p>
          <a:p>
            <a:pPr lvl="4"/>
            <a:r>
              <a:rPr lang="de-CH" noProof="0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4393508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B2EE-0AB2-4AEE-914F-EB9E33FEECB6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B7494CC6-D926-49A7-9F3F-4C583660BC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9788" y="1916831"/>
            <a:ext cx="5329808" cy="4507035"/>
          </a:xfr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tIns="720000" anchor="ctr"/>
          <a:lstStyle>
            <a:lvl1pPr algn="ctr">
              <a:defRPr sz="1200"/>
            </a:lvl1pPr>
          </a:lstStyle>
          <a:p>
            <a:r>
              <a:rPr lang="de-DE" smtClean="0"/>
              <a:t>Bild durch Klicken auf Symbol hinzufügen</a:t>
            </a:r>
            <a:endParaRPr lang="de-CH"/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FFF4BFA1-D66B-4323-A031-D7779026D27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93098" y="1852612"/>
            <a:ext cx="5329015" cy="4672799"/>
          </a:xfrm>
        </p:spPr>
        <p:txBody>
          <a:bodyPr/>
          <a:lstStyle/>
          <a:p>
            <a:pPr lvl="0"/>
            <a:r>
              <a:rPr lang="de-CH" noProof="0" dirty="0"/>
              <a:t>Textmasterformat bearbeiten</a:t>
            </a:r>
          </a:p>
          <a:p>
            <a:pPr lvl="1"/>
            <a:r>
              <a:rPr lang="de-CH" noProof="0" dirty="0"/>
              <a:t>Zweite Ebene</a:t>
            </a:r>
          </a:p>
          <a:p>
            <a:pPr lvl="2"/>
            <a:r>
              <a:rPr lang="de-CH" noProof="0" dirty="0"/>
              <a:t>Dritte Ebene</a:t>
            </a:r>
          </a:p>
          <a:p>
            <a:pPr lvl="3"/>
            <a:r>
              <a:rPr lang="de-CH" noProof="0" dirty="0"/>
              <a:t>Vierte Ebene</a:t>
            </a:r>
          </a:p>
          <a:p>
            <a:pPr lvl="4"/>
            <a:r>
              <a:rPr lang="de-CH" noProof="0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020392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4AD0E-3E40-4A4C-8A31-E1A9AB0C5623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0" name="Bildplatzhalter 4">
            <a:extLst>
              <a:ext uri="{FF2B5EF4-FFF2-40B4-BE49-F238E27FC236}">
                <a16:creationId xmlns:a16="http://schemas.microsoft.com/office/drawing/2014/main" id="{A79F27DF-F3EE-4D6E-866F-A71D2FB41AF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9787" y="1916831"/>
            <a:ext cx="10982325" cy="4507035"/>
          </a:xfr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tIns="720000" anchor="ctr"/>
          <a:lstStyle>
            <a:lvl1pPr algn="ctr">
              <a:defRPr sz="1200"/>
            </a:lvl1pPr>
          </a:lstStyle>
          <a:p>
            <a:r>
              <a:rPr lang="de-DE" smtClean="0"/>
              <a:t>Bild durch Klicken auf Symbol hinzufügen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1753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4B0DB-8B37-4DE6-B20E-758F84ADAD1D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379844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4091E-89C7-4DA0-88E9-E17602D8A5F2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05446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 (hell)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60DBF63A-340F-460B-96E6-FC454B3EB6E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9432000" tIns="720000" rIns="360000" anchor="ctr"/>
          <a:lstStyle>
            <a:lvl1pPr algn="l"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de-CH" dirty="0"/>
              <a:t>Hintergrundbild durch «Drag &amp; Drop» in den Bildplatzhalter ziehen.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6A410D26-1556-455F-8E0C-7721F22645D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-240704" y="0"/>
            <a:ext cx="168696" cy="6858000"/>
          </a:xfrm>
          <a:solidFill>
            <a:srgbClr val="FFFFFF">
              <a:alpha val="69804"/>
            </a:srgbClr>
          </a:solidFill>
        </p:spPr>
        <p:txBody>
          <a:bodyPr vert="vert270" lIns="18000" rIns="18000" anchor="t"/>
          <a:lstStyle>
            <a:lvl1pPr algn="r">
              <a:defRPr sz="82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Helle transparente Fläche – kann über das Hintergrundbild gezogen werden.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9788" y="3757613"/>
            <a:ext cx="8496300" cy="1500187"/>
          </a:xfrm>
        </p:spPr>
        <p:txBody>
          <a:bodyPr/>
          <a:lstStyle>
            <a:lvl1pPr marL="0" indent="0" algn="l">
              <a:buNone/>
              <a:defRPr sz="5100">
                <a:solidFill>
                  <a:srgbClr val="99999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hinzufügen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FE384C9-A36A-4C51-A757-4015A728520B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3DC6B3D-051C-4BB5-9F4B-3A2474AD93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9788" y="1881188"/>
            <a:ext cx="5256212" cy="252412"/>
          </a:xfrm>
        </p:spPr>
        <p:txBody>
          <a:bodyPr lIns="18000"/>
          <a:lstStyle>
            <a:lvl1pPr>
              <a:defRPr sz="1300" b="1" spc="-20" baseline="0">
                <a:solidFill>
                  <a:srgbClr val="EA161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Spitzmarke hinzufügen</a:t>
            </a:r>
            <a:endParaRPr lang="de-CH" dirty="0"/>
          </a:p>
        </p:txBody>
      </p:sp>
      <p:sp>
        <p:nvSpPr>
          <p:cNvPr id="13" name="Textplatzhalter 4">
            <a:extLst>
              <a:ext uri="{FF2B5EF4-FFF2-40B4-BE49-F238E27FC236}">
                <a16:creationId xmlns:a16="http://schemas.microsoft.com/office/drawing/2014/main" id="{85EFC2AA-536C-4AE6-B953-354A6935FC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600" y="180000"/>
            <a:ext cx="1483200" cy="694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500" b="0" spc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   </a:t>
            </a:r>
            <a:endParaRPr lang="de-CH" dirty="0"/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5635797A-88C8-4B59-88E9-2DAF61D2598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9788" y="6033704"/>
            <a:ext cx="5256212" cy="430643"/>
          </a:xfrm>
        </p:spPr>
        <p:txBody>
          <a:bodyPr anchor="b"/>
          <a:lstStyle>
            <a:lvl1pPr>
              <a:defRPr sz="1300" b="0" spc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Referent/-in</a:t>
            </a:r>
            <a:br>
              <a:rPr lang="de-DE" dirty="0"/>
            </a:br>
            <a:r>
              <a:rPr lang="de-DE" dirty="0"/>
              <a:t>Organisationseinheit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9788" y="2132856"/>
            <a:ext cx="8496300" cy="1558082"/>
          </a:xfrm>
        </p:spPr>
        <p:txBody>
          <a:bodyPr anchor="b"/>
          <a:lstStyle>
            <a:lvl1pPr algn="l">
              <a:lnSpc>
                <a:spcPct val="105000"/>
              </a:lnSpc>
              <a:defRPr sz="5100"/>
            </a:lvl1pPr>
          </a:lstStyle>
          <a:p>
            <a:r>
              <a:rPr lang="de-CH" dirty="0"/>
              <a:t>Titel (maximal zwei Zeilen)</a:t>
            </a:r>
          </a:p>
        </p:txBody>
      </p:sp>
    </p:spTree>
    <p:extLst>
      <p:ext uri="{BB962C8B-B14F-4D97-AF65-F5344CB8AC3E}">
        <p14:creationId xmlns:p14="http://schemas.microsoft.com/office/powerpoint/2010/main" val="1009635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4">
            <a:extLst>
              <a:ext uri="{FF2B5EF4-FFF2-40B4-BE49-F238E27FC236}">
                <a16:creationId xmlns:a16="http://schemas.microsoft.com/office/drawing/2014/main" id="{6A2DDBDC-F105-48B2-B9F8-38121A7EA8C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9432000" tIns="720000" rIns="360000" anchor="ctr"/>
          <a:lstStyle>
            <a:lvl1pPr algn="l"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de-CH" dirty="0"/>
              <a:t>Hintergrundbild durch «Drag &amp; Drop» in den Bildplatzhalter ziehen.</a:t>
            </a:r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97E9A6A2-BECC-4EE3-BDC3-5BB494708F2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-240704" y="0"/>
            <a:ext cx="168696" cy="6858000"/>
          </a:xfrm>
          <a:solidFill>
            <a:schemeClr val="accent1">
              <a:alpha val="69804"/>
            </a:schemeClr>
          </a:solidFill>
        </p:spPr>
        <p:txBody>
          <a:bodyPr vert="vert270" lIns="18000" rIns="18000" anchor="t"/>
          <a:lstStyle>
            <a:lvl1pPr algn="r">
              <a:defRPr sz="82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Dunkle transparente Fläche – kann über das Hintergrundbild gezogen werden.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9788" y="3757613"/>
            <a:ext cx="8496300" cy="1500187"/>
          </a:xfrm>
        </p:spPr>
        <p:txBody>
          <a:bodyPr/>
          <a:lstStyle>
            <a:lvl1pPr marL="0" indent="0" algn="l">
              <a:buNone/>
              <a:defRPr sz="5100">
                <a:solidFill>
                  <a:srgbClr val="99999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hinzufügen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919DDA5-21C2-4B1D-B299-BF7B0E6DE0FE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3DC6B3D-051C-4BB5-9F4B-3A2474AD93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9788" y="1881188"/>
            <a:ext cx="5256212" cy="252412"/>
          </a:xfrm>
        </p:spPr>
        <p:txBody>
          <a:bodyPr lIns="18000"/>
          <a:lstStyle>
            <a:lvl1pPr>
              <a:defRPr sz="1300" b="1" spc="-2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Spitzmarke hinzufügen</a:t>
            </a:r>
            <a:endParaRPr lang="de-CH" dirty="0"/>
          </a:p>
        </p:txBody>
      </p:sp>
      <p:sp>
        <p:nvSpPr>
          <p:cNvPr id="13" name="Textplatzhalter 4">
            <a:extLst>
              <a:ext uri="{FF2B5EF4-FFF2-40B4-BE49-F238E27FC236}">
                <a16:creationId xmlns:a16="http://schemas.microsoft.com/office/drawing/2014/main" id="{85EFC2AA-536C-4AE6-B953-354A6935FC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1600" y="180000"/>
            <a:ext cx="1483200" cy="6948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500" b="0" spc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   </a:t>
            </a:r>
            <a:endParaRPr lang="de-CH" dirty="0"/>
          </a:p>
        </p:txBody>
      </p:sp>
      <p:sp>
        <p:nvSpPr>
          <p:cNvPr id="14" name="Textplatzhalter 4">
            <a:extLst>
              <a:ext uri="{FF2B5EF4-FFF2-40B4-BE49-F238E27FC236}">
                <a16:creationId xmlns:a16="http://schemas.microsoft.com/office/drawing/2014/main" id="{98F91D8E-4836-4A00-B7AC-63D16F153E2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9788" y="6033704"/>
            <a:ext cx="5256212" cy="430643"/>
          </a:xfrm>
        </p:spPr>
        <p:txBody>
          <a:bodyPr anchor="b"/>
          <a:lstStyle>
            <a:lvl1pPr>
              <a:defRPr sz="1300" b="0" spc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Referent/-in</a:t>
            </a:r>
            <a:br>
              <a:rPr lang="de-DE" dirty="0"/>
            </a:br>
            <a:r>
              <a:rPr lang="de-DE" dirty="0"/>
              <a:t>Organisationseinheit</a:t>
            </a:r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9788" y="2132856"/>
            <a:ext cx="8496300" cy="1558082"/>
          </a:xfrm>
        </p:spPr>
        <p:txBody>
          <a:bodyPr anchor="b"/>
          <a:lstStyle>
            <a:lvl1pPr algn="l">
              <a:lnSpc>
                <a:spcPct val="105000"/>
              </a:lnSpc>
              <a:defRPr sz="51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Titel (maximal zwei Zeilen)</a:t>
            </a:r>
          </a:p>
        </p:txBody>
      </p:sp>
    </p:spTree>
    <p:extLst>
      <p:ext uri="{BB962C8B-B14F-4D97-AF65-F5344CB8AC3E}">
        <p14:creationId xmlns:p14="http://schemas.microsoft.com/office/powerpoint/2010/main" val="3891886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itel Schwarz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9788" y="2132855"/>
            <a:ext cx="8496300" cy="735293"/>
          </a:xfrm>
        </p:spPr>
        <p:txBody>
          <a:bodyPr anchor="b"/>
          <a:lstStyle>
            <a:lvl1pPr algn="l">
              <a:lnSpc>
                <a:spcPct val="105000"/>
              </a:lnSpc>
              <a:defRPr sz="51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Kapiteltitel hinzufügen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9788" y="2924945"/>
            <a:ext cx="8496300" cy="1670986"/>
          </a:xfrm>
        </p:spPr>
        <p:txBody>
          <a:bodyPr/>
          <a:lstStyle>
            <a:lvl1pPr marL="0" indent="0" algn="l">
              <a:buNone/>
              <a:defRPr sz="5100">
                <a:solidFill>
                  <a:srgbClr val="99999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hinzufügen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57004AA-1953-4520-AF13-C3721611799D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04820DD-3205-4E29-AE71-A382F3B95B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3151" y="181525"/>
            <a:ext cx="1484308" cy="69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246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itel Blaugra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9788" y="2132855"/>
            <a:ext cx="8496300" cy="735293"/>
          </a:xfrm>
        </p:spPr>
        <p:txBody>
          <a:bodyPr anchor="b"/>
          <a:lstStyle>
            <a:lvl1pPr algn="l">
              <a:lnSpc>
                <a:spcPct val="105000"/>
              </a:lnSpc>
              <a:defRPr sz="51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Kapiteltitel hinzufügen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9788" y="2924945"/>
            <a:ext cx="8496300" cy="1670986"/>
          </a:xfrm>
        </p:spPr>
        <p:txBody>
          <a:bodyPr/>
          <a:lstStyle>
            <a:lvl1pPr marL="0" indent="0" algn="l">
              <a:buNone/>
              <a:defRPr sz="5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</a:t>
            </a:r>
            <a:r>
              <a:rPr lang="de-CH" dirty="0"/>
              <a:t> hinzufügen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B1184E5-31D6-4FE5-BFC7-A07FAEBFE075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04820DD-3205-4E29-AE71-A382F3B95B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3151" y="181525"/>
            <a:ext cx="1484308" cy="69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490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itel Rot">
    <p:bg>
      <p:bgPr>
        <a:solidFill>
          <a:srgbClr val="EA16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9788" y="2132855"/>
            <a:ext cx="8496300" cy="735293"/>
          </a:xfrm>
        </p:spPr>
        <p:txBody>
          <a:bodyPr anchor="b"/>
          <a:lstStyle>
            <a:lvl1pPr algn="l">
              <a:lnSpc>
                <a:spcPct val="105000"/>
              </a:lnSpc>
              <a:defRPr sz="5100">
                <a:solidFill>
                  <a:schemeClr val="bg1"/>
                </a:solidFill>
              </a:defRPr>
            </a:lvl1pPr>
          </a:lstStyle>
          <a:p>
            <a:r>
              <a:rPr lang="de-CH" dirty="0"/>
              <a:t>Kapiteltitel hinzufügen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9788" y="2924945"/>
            <a:ext cx="8496300" cy="1670986"/>
          </a:xfrm>
        </p:spPr>
        <p:txBody>
          <a:bodyPr/>
          <a:lstStyle>
            <a:lvl1pPr marL="0" indent="0" algn="l">
              <a:buNone/>
              <a:defRPr sz="5100">
                <a:solidFill>
                  <a:srgbClr val="F69CA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</a:t>
            </a:r>
            <a:r>
              <a:rPr lang="de-CH" dirty="0"/>
              <a:t> hinzufügen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70FF11-BE2C-4D33-A71B-8DA63E8A163E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04820DD-3205-4E29-AE71-A382F3B95B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3151" y="181525"/>
            <a:ext cx="1484308" cy="69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695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itel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9788" y="2132855"/>
            <a:ext cx="8496300" cy="735293"/>
          </a:xfrm>
        </p:spPr>
        <p:txBody>
          <a:bodyPr anchor="b"/>
          <a:lstStyle>
            <a:lvl1pPr algn="l">
              <a:lnSpc>
                <a:spcPct val="105000"/>
              </a:lnSpc>
              <a:defRPr sz="5100"/>
            </a:lvl1pPr>
          </a:lstStyle>
          <a:p>
            <a:r>
              <a:rPr lang="de-CH" dirty="0"/>
              <a:t>Kapiteltitel hinzufügen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9788" y="2924945"/>
            <a:ext cx="8496300" cy="1670986"/>
          </a:xfrm>
        </p:spPr>
        <p:txBody>
          <a:bodyPr/>
          <a:lstStyle>
            <a:lvl1pPr marL="0" indent="0" algn="l">
              <a:buNone/>
              <a:defRPr sz="5100">
                <a:solidFill>
                  <a:srgbClr val="99999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</a:t>
            </a:r>
            <a:r>
              <a:rPr lang="de-CH" dirty="0"/>
              <a:t> hinzufügen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544CA-0A33-40A7-B8DB-1E3475BC8352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30090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</a:t>
            </a:r>
            <a:r>
              <a:rPr lang="de-CH" noProof="0" dirty="0"/>
              <a:t>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8EF3F-82B3-4CB2-B551-A5FCEA334651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79570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Unter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071564"/>
            <a:ext cx="10983913" cy="541354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838200" y="2420888"/>
            <a:ext cx="10983913" cy="4104456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</a:t>
            </a:r>
            <a:r>
              <a:rPr lang="de-CH" noProof="0" dirty="0"/>
              <a:t>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08CE-F601-4561-962B-752A580B012A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E9C7B8-7467-451B-8352-4E9C0C569F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630018"/>
            <a:ext cx="10983913" cy="556592"/>
          </a:xfrm>
        </p:spPr>
        <p:txBody>
          <a:bodyPr/>
          <a:lstStyle>
            <a:lvl1pPr>
              <a:defRPr sz="3400">
                <a:solidFill>
                  <a:srgbClr val="999999"/>
                </a:solidFill>
              </a:defRPr>
            </a:lvl1pPr>
          </a:lstStyle>
          <a:p>
            <a:pPr lvl="0"/>
            <a:r>
              <a:rPr lang="de-DE" dirty="0"/>
              <a:t>Untertitel hinzufügen</a:t>
            </a:r>
          </a:p>
        </p:txBody>
      </p:sp>
    </p:spTree>
    <p:extLst>
      <p:ext uri="{BB962C8B-B14F-4D97-AF65-F5344CB8AC3E}">
        <p14:creationId xmlns:p14="http://schemas.microsoft.com/office/powerpoint/2010/main" val="1874466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1071564"/>
            <a:ext cx="10983913" cy="61912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52613"/>
            <a:ext cx="10983913" cy="46727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 dirty="0"/>
              <a:t>Textmasterformat bearbeiten</a:t>
            </a:r>
          </a:p>
          <a:p>
            <a:pPr lvl="1"/>
            <a:r>
              <a:rPr lang="de-CH" noProof="0" dirty="0"/>
              <a:t>Zweite Ebene</a:t>
            </a:r>
          </a:p>
          <a:p>
            <a:pPr lvl="2"/>
            <a:r>
              <a:rPr lang="de-CH" noProof="0" dirty="0"/>
              <a:t>Dritte Ebene</a:t>
            </a:r>
          </a:p>
          <a:p>
            <a:pPr lvl="3"/>
            <a:r>
              <a:rPr lang="de-CH" noProof="0" dirty="0"/>
              <a:t>Vierte Ebene</a:t>
            </a:r>
          </a:p>
          <a:p>
            <a:pPr lvl="4"/>
            <a:r>
              <a:rPr lang="de-CH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336360" y="434133"/>
            <a:ext cx="2088232" cy="108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20" baseline="0">
                <a:solidFill>
                  <a:schemeClr val="tx1"/>
                </a:solidFill>
              </a:defRPr>
            </a:lvl1pPr>
          </a:lstStyle>
          <a:p>
            <a:fld id="{25BFEB73-7DB0-4E1C-AD41-222EA41EE038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336360" y="297071"/>
            <a:ext cx="2088232" cy="124409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20" baseline="0">
                <a:solidFill>
                  <a:schemeClr val="tx1"/>
                </a:solidFill>
              </a:defRPr>
            </a:lvl1pPr>
          </a:lstStyle>
          <a:p>
            <a:r>
              <a:rPr lang="de-CH"/>
              <a:t>Klassifizierung: intern / vertraulich / geheim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496600" y="297072"/>
            <a:ext cx="321625" cy="108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20" baseline="0">
                <a:solidFill>
                  <a:schemeClr val="tx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BFEC6ACA-7650-4DEA-B34E-89DC63F8CE64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51" y="181525"/>
            <a:ext cx="1484308" cy="69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63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58" r:id="rId3"/>
    <p:sldLayoutId id="2147483669" r:id="rId4"/>
    <p:sldLayoutId id="2147483671" r:id="rId5"/>
    <p:sldLayoutId id="2147483672" r:id="rId6"/>
    <p:sldLayoutId id="2147483668" r:id="rId7"/>
    <p:sldLayoutId id="2147483659" r:id="rId8"/>
    <p:sldLayoutId id="2147483673" r:id="rId9"/>
    <p:sldLayoutId id="2147483661" r:id="rId10"/>
    <p:sldLayoutId id="2147483674" r:id="rId11"/>
    <p:sldLayoutId id="2147483675" r:id="rId12"/>
    <p:sldLayoutId id="2147483665" r:id="rId13"/>
    <p:sldLayoutId id="2147483663" r:id="rId14"/>
    <p:sldLayoutId id="2147483664" r:id="rId15"/>
  </p:sldLayoutIdLst>
  <p:timing>
    <p:tnLst>
      <p:par>
        <p:cTn id="1" dur="indefinite" restart="never" nodeType="tmRoot"/>
      </p:par>
    </p:tnLst>
  </p:timing>
  <p:hf hdr="0"/>
  <p:txStyles>
    <p:titleStyle>
      <a:lvl1pPr algn="l" defTabSz="447675" rtl="0" eaLnBrk="1" latinLnBrk="0" hangingPunct="1">
        <a:lnSpc>
          <a:spcPct val="10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49263" rtl="0" eaLnBrk="1" latinLnBrk="0" hangingPunct="1">
        <a:lnSpc>
          <a:spcPct val="105000"/>
        </a:lnSpc>
        <a:spcBef>
          <a:spcPts val="0"/>
        </a:spcBef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357188" algn="l" defTabSz="449263" rtl="0" eaLnBrk="1" latinLnBrk="0" hangingPunct="1">
        <a:lnSpc>
          <a:spcPct val="105000"/>
        </a:lnSpc>
        <a:spcBef>
          <a:spcPts val="0"/>
        </a:spcBef>
        <a:buFont typeface="Arial" panose="020B0604020202020204" pitchFamily="34" charset="0"/>
        <a:buChar char="‒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715963" indent="-358775" algn="l" defTabSz="449263" rtl="0" eaLnBrk="1" latinLnBrk="0" hangingPunct="1">
        <a:lnSpc>
          <a:spcPct val="105000"/>
        </a:lnSpc>
        <a:spcBef>
          <a:spcPts val="0"/>
        </a:spcBef>
        <a:buFont typeface="Arial" panose="020B0604020202020204" pitchFamily="34" charset="0"/>
        <a:buChar char="‒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079500" indent="-363538" algn="l" defTabSz="449263" rtl="0" eaLnBrk="1" latinLnBrk="0" hangingPunct="1">
        <a:lnSpc>
          <a:spcPct val="105000"/>
        </a:lnSpc>
        <a:spcBef>
          <a:spcPts val="0"/>
        </a:spcBef>
        <a:buFont typeface="Arial" panose="020B0604020202020204" pitchFamily="34" charset="0"/>
        <a:buChar char="‒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1436688" indent="-357188" algn="l" defTabSz="449263" rtl="0" eaLnBrk="1" latinLnBrk="0" hangingPunct="1">
        <a:lnSpc>
          <a:spcPct val="105000"/>
        </a:lnSpc>
        <a:spcBef>
          <a:spcPts val="0"/>
        </a:spcBef>
        <a:buFont typeface="Arial" panose="020B0604020202020204" pitchFamily="34" charset="0"/>
        <a:buChar char="‒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29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881" userDrawn="1">
          <p15:clr>
            <a:srgbClr val="F26B43"/>
          </p15:clr>
        </p15:guide>
        <p15:guide id="4" pos="7447" userDrawn="1">
          <p15:clr>
            <a:srgbClr val="F26B43"/>
          </p15:clr>
        </p15:guide>
        <p15:guide id="5" orient="horz" pos="675" userDrawn="1">
          <p15:clr>
            <a:srgbClr val="F26B43"/>
          </p15:clr>
        </p15:guide>
        <p15:guide id="6" orient="horz" pos="116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hack.data-hackdays-be.ch/project/3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64.227.112.233/" TargetMode="External"/><Relationship Id="rId2" Type="http://schemas.openxmlformats.org/officeDocument/2006/relationships/hyperlink" Target="https://docs.google.com/spreadsheets/d/17_dt9JVEgt0DEQwWmfeC95XTvTKKomYjx1SsHcs3LLc/edit#gid=1864584239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hack.data-hackdays-be.ch/project/3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7CC7FC-9400-45C0-AEE5-559DC7B817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2132856"/>
            <a:ext cx="10368780" cy="1558082"/>
          </a:xfrm>
        </p:spPr>
        <p:txBody>
          <a:bodyPr/>
          <a:lstStyle/>
          <a:p>
            <a:r>
              <a:rPr lang="de-CH" b="1" dirty="0"/>
              <a:t>Data </a:t>
            </a:r>
            <a:r>
              <a:rPr lang="de-CH" b="1" dirty="0" err="1"/>
              <a:t>Hackdays</a:t>
            </a:r>
            <a:r>
              <a:rPr lang="de-CH" b="1" dirty="0"/>
              <a:t> BE </a:t>
            </a:r>
            <a:r>
              <a:rPr lang="de-CH" b="1" dirty="0" smtClean="0"/>
              <a:t>2023</a:t>
            </a:r>
            <a:endParaRPr lang="de-CH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59A757E-70E0-440F-BEA8-B72E48DC1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788" y="3757613"/>
            <a:ext cx="10656812" cy="1500187"/>
          </a:xfrm>
        </p:spPr>
        <p:txBody>
          <a:bodyPr/>
          <a:lstStyle/>
          <a:p>
            <a:r>
              <a:rPr lang="de-CH" b="1" dirty="0"/>
              <a:t>Automatisierung von Berichten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414728-B805-4E50-A50E-C86B5CCCD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5DFBE-C911-49C4-8A6A-226CE333BB5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713402-FAFF-4740-A342-D66C7C5D0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4ED3FD-0C67-4C9B-8116-779F4B8A0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1</a:t>
            </a:fld>
            <a:endParaRPr lang="de-CH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ACD0557C-B142-4A0C-83B1-40038037FA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CH" dirty="0" err="1" smtClean="0"/>
              <a:t>Abishan</a:t>
            </a:r>
            <a:r>
              <a:rPr lang="de-CH" dirty="0" smtClean="0"/>
              <a:t>, Adrian, Björn, Gill, Logan, Mathias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2824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10</a:t>
            </a:fld>
            <a:endParaRPr lang="de-CH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696" y="0"/>
            <a:ext cx="3972092" cy="737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87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EFE11-A4A3-4C0D-9B15-68F68DE88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Blick in die Zukunft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AC0313-945E-4B7D-AA50-0A8905F42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8840"/>
            <a:ext cx="10983913" cy="453650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Die aktuelle Engine auf alle Seiten erweitern</a:t>
            </a:r>
            <a:br>
              <a:rPr lang="de-CH" dirty="0" smtClean="0"/>
            </a:br>
            <a:endParaRPr lang="de-CH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Datenspeicherung in einer DB</a:t>
            </a:r>
            <a:br>
              <a:rPr lang="de-CH" dirty="0" smtClean="0"/>
            </a:br>
            <a:endParaRPr lang="de-CH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Webinterface zur Eingabe der neuen Daten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CH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Adaptierung auf weitere Berichte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11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8634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EFE11-A4A3-4C0D-9B15-68F68DE88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Fazit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AC0313-945E-4B7D-AA50-0A8905F42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8840"/>
            <a:ext cx="10983913" cy="4536504"/>
          </a:xfrm>
        </p:spPr>
        <p:txBody>
          <a:bodyPr/>
          <a:lstStyle/>
          <a:p>
            <a:r>
              <a:rPr lang="de-CH" dirty="0" smtClean="0"/>
              <a:t>Es lohnt sich für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CH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Reports mit hoher Kadenz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CH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Publikationen auf mehreren Kanälen (Web, PDF, API)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12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1215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4E402D-8EC9-4253-B7DD-B9F54AA8D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Kontakt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ED0EC0-2C8D-4AD5-A83D-E837F3E55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Team Report</a:t>
            </a:r>
          </a:p>
          <a:p>
            <a:r>
              <a:rPr lang="de-CH" dirty="0" err="1"/>
              <a:t>Abishan</a:t>
            </a:r>
            <a:r>
              <a:rPr lang="de-CH" dirty="0" smtClean="0"/>
              <a:t>, Adrian, Björn, Gill, Logan, Mathias</a:t>
            </a:r>
          </a:p>
          <a:p>
            <a:endParaRPr lang="de-CH" dirty="0"/>
          </a:p>
          <a:p>
            <a:r>
              <a:rPr lang="de-CH" dirty="0" smtClean="0"/>
              <a:t>Challenge </a:t>
            </a:r>
            <a:r>
              <a:rPr lang="de-CH" dirty="0" err="1" smtClean="0"/>
              <a:t>Owner</a:t>
            </a:r>
            <a:endParaRPr lang="de-CH" dirty="0"/>
          </a:p>
          <a:p>
            <a:r>
              <a:rPr lang="de-CH" dirty="0" smtClean="0"/>
              <a:t>Thomas Holzer, Leiter Statistik Stadt Bern</a:t>
            </a:r>
          </a:p>
          <a:p>
            <a:endParaRPr lang="de-CH" dirty="0"/>
          </a:p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</a:t>
            </a:r>
            <a:r>
              <a:rPr lang="de-CH" dirty="0" smtClean="0"/>
              <a:t>2023</a:t>
            </a:r>
          </a:p>
          <a:p>
            <a:r>
              <a:rPr lang="de-CH" dirty="0" smtClean="0">
                <a:hlinkClick r:id="rId2"/>
              </a:rPr>
              <a:t>Automatisierung </a:t>
            </a:r>
            <a:r>
              <a:rPr lang="de-CH" dirty="0">
                <a:hlinkClick r:id="rId2"/>
              </a:rPr>
              <a:t>von </a:t>
            </a:r>
            <a:r>
              <a:rPr lang="de-CH" dirty="0" smtClean="0">
                <a:hlinkClick r:id="rId2"/>
              </a:rPr>
              <a:t>Berichten</a:t>
            </a:r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4376F6-9AE5-4892-A68C-37898D00C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B611C-E714-4360-B0F6-AB45B89E7931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EF77DD-EED5-4FC2-BA47-72972050A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C75415-D371-485A-879F-4C0A2DA94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13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62423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EFE11-A4A3-4C0D-9B15-68F68DE88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Aufgabe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AC0313-945E-4B7D-AA50-0A8905F42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Periodisch wiederkehrende statistische Berichte </a:t>
            </a:r>
            <a:endParaRPr lang="de-CH" dirty="0" smtClean="0"/>
          </a:p>
          <a:p>
            <a:r>
              <a:rPr lang="de-CH" dirty="0" smtClean="0"/>
              <a:t>sollen automatisiert werden</a:t>
            </a:r>
          </a:p>
          <a:p>
            <a:endParaRPr lang="de-CH" dirty="0"/>
          </a:p>
          <a:p>
            <a:r>
              <a:rPr lang="de-CH" dirty="0" smtClean="0"/>
              <a:t>Automatisches </a:t>
            </a:r>
            <a:r>
              <a:rPr lang="de-CH" dirty="0"/>
              <a:t>G</a:t>
            </a:r>
            <a:r>
              <a:rPr lang="de-CH" dirty="0" smtClean="0"/>
              <a:t>enerieren </a:t>
            </a:r>
            <a:r>
              <a:rPr lang="de-CH" dirty="0"/>
              <a:t>von </a:t>
            </a:r>
            <a:endParaRPr lang="de-CH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Tabellen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Grafiken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Text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CH" dirty="0"/>
          </a:p>
          <a:p>
            <a:r>
              <a:rPr lang="de-CH" dirty="0" smtClean="0"/>
              <a:t>Unser Beispiel behandelt die Statistik </a:t>
            </a:r>
          </a:p>
          <a:p>
            <a:r>
              <a:rPr lang="de-CH" dirty="0" smtClean="0"/>
              <a:t>«Wohnungsmietpreiserhebung </a:t>
            </a:r>
            <a:r>
              <a:rPr lang="de-CH" dirty="0"/>
              <a:t>in der Stadt </a:t>
            </a:r>
            <a:r>
              <a:rPr lang="de-CH" dirty="0" smtClean="0"/>
              <a:t>Bern»</a:t>
            </a:r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346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EFE11-A4A3-4C0D-9B15-68F68DE88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Ausgangslage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3</a:t>
            </a:fld>
            <a:endParaRPr lang="de-CH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84" y="2315836"/>
            <a:ext cx="4320480" cy="403632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0136" y="836712"/>
            <a:ext cx="3110553" cy="5774683"/>
          </a:xfrm>
          <a:prstGeom prst="rect">
            <a:avLst/>
          </a:prstGeom>
        </p:spPr>
      </p:pic>
      <p:cxnSp>
        <p:nvCxnSpPr>
          <p:cNvPr id="14" name="Gerade Verbindung mit Pfeil 13"/>
          <p:cNvCxnSpPr/>
          <p:nvPr/>
        </p:nvCxnSpPr>
        <p:spPr>
          <a:xfrm flipV="1">
            <a:off x="5591944" y="1925542"/>
            <a:ext cx="1728192" cy="143145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 flipV="1">
            <a:off x="5663952" y="3068960"/>
            <a:ext cx="1614371" cy="65509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>
            <a:off x="5663952" y="4087190"/>
            <a:ext cx="1656184" cy="94292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21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EFE11-A4A3-4C0D-9B15-68F68DE88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Aktueller Aufwand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AC0313-945E-4B7D-AA50-0A8905F42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Daten in Excel eintragen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Daten aus diesem Excel in weitere 5 Excel übertragen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Daten </a:t>
            </a:r>
            <a:r>
              <a:rPr lang="de-CH" dirty="0"/>
              <a:t>aus diesem Excel</a:t>
            </a:r>
            <a:r>
              <a:rPr lang="de-CH" dirty="0" smtClean="0"/>
              <a:t> in 5 </a:t>
            </a:r>
            <a:r>
              <a:rPr lang="de-CH" dirty="0" err="1" smtClean="0"/>
              <a:t>rtf</a:t>
            </a:r>
            <a:r>
              <a:rPr lang="de-CH" dirty="0" smtClean="0"/>
              <a:t>-Files übertragen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Prosatext in Word aktualisieren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Daten als allen Excel, </a:t>
            </a:r>
            <a:r>
              <a:rPr lang="de-CH" dirty="0" err="1" smtClean="0"/>
              <a:t>rtf</a:t>
            </a:r>
            <a:r>
              <a:rPr lang="de-CH" dirty="0" smtClean="0"/>
              <a:t> und Word in </a:t>
            </a:r>
            <a:r>
              <a:rPr lang="de-CH" dirty="0"/>
              <a:t>Adobe </a:t>
            </a:r>
            <a:r>
              <a:rPr lang="de-CH" dirty="0" err="1" smtClean="0"/>
              <a:t>InDesign</a:t>
            </a:r>
            <a:r>
              <a:rPr lang="de-CH" dirty="0" smtClean="0"/>
              <a:t> übertragen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Layout in </a:t>
            </a:r>
            <a:r>
              <a:rPr lang="de-CH" dirty="0" err="1" smtClean="0"/>
              <a:t>InDesign</a:t>
            </a:r>
            <a:endParaRPr lang="de-CH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PDF erstellen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CH" dirty="0" smtClean="0"/>
          </a:p>
          <a:p>
            <a:r>
              <a:rPr lang="de-CH" dirty="0" smtClean="0"/>
              <a:t>Diese Arbeit ist langwierig, fehleranfällig und benötigt viel Zeit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4529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EFE11-A4A3-4C0D-9B15-68F68DE88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Wohnungsmietpreiserhebung </a:t>
            </a:r>
            <a:r>
              <a:rPr lang="de-CH" dirty="0" smtClean="0"/>
              <a:t>2.0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AC0313-945E-4B7D-AA50-0A8905F42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8840"/>
            <a:ext cx="10983913" cy="453650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Daten in Google Sheet eintragen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Webseite für Export aufrufen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dirty="0" smtClean="0"/>
              <a:t>PDF Export starten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CH" dirty="0" smtClean="0"/>
          </a:p>
          <a:p>
            <a:r>
              <a:rPr lang="de-CH" dirty="0" smtClean="0"/>
              <a:t>Zeitaufwand neu: einige wenige Minuten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4563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EFE11-A4A3-4C0D-9B15-68F68DE8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1564"/>
            <a:ext cx="10983913" cy="3365548"/>
          </a:xfrm>
        </p:spPr>
        <p:txBody>
          <a:bodyPr/>
          <a:lstStyle/>
          <a:p>
            <a:r>
              <a:rPr lang="de-CH" dirty="0" smtClean="0"/>
              <a:t>Demo</a:t>
            </a:r>
            <a:br>
              <a:rPr lang="de-CH" dirty="0" smtClean="0"/>
            </a:br>
            <a:r>
              <a:rPr lang="de-CH" dirty="0" smtClean="0"/>
              <a:t/>
            </a:r>
            <a:br>
              <a:rPr lang="de-CH" dirty="0" smtClean="0"/>
            </a:br>
            <a:r>
              <a:rPr lang="de-CH" dirty="0" smtClean="0">
                <a:hlinkClick r:id="rId2"/>
              </a:rPr>
              <a:t>Rohdaten Google Sheet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dirty="0"/>
              <a:t/>
            </a:r>
            <a:br>
              <a:rPr lang="de-CH" dirty="0"/>
            </a:br>
            <a:r>
              <a:rPr lang="de-CH" dirty="0" smtClean="0">
                <a:hlinkClick r:id="rId3"/>
              </a:rPr>
              <a:t>Prototyp mit Seite </a:t>
            </a:r>
            <a:r>
              <a:rPr lang="de-CH" dirty="0" smtClean="0">
                <a:hlinkClick r:id="rId3"/>
              </a:rPr>
              <a:t>3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dirty="0"/>
              <a:t/>
            </a:r>
            <a:br>
              <a:rPr lang="de-CH" dirty="0"/>
            </a:br>
            <a:r>
              <a:rPr lang="de-CH" dirty="0">
                <a:hlinkClick r:id="rId4"/>
              </a:rPr>
              <a:t>Automatisierung von Berichten - Data </a:t>
            </a:r>
            <a:r>
              <a:rPr lang="de-CH" dirty="0" err="1">
                <a:hlinkClick r:id="rId4"/>
              </a:rPr>
              <a:t>Hackdays</a:t>
            </a:r>
            <a:r>
              <a:rPr lang="de-CH" dirty="0">
                <a:hlinkClick r:id="rId4"/>
              </a:rPr>
              <a:t> BE 2023 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2339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7</a:t>
            </a:fld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2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8</a:t>
            </a:fld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178" y="0"/>
            <a:ext cx="12184673" cy="763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65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59626A-D212-47F9-AD91-396A996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A0A9-3494-463A-A4F7-4C634B066E9C}" type="datetime4">
              <a:rPr lang="de-CH" smtClean="0"/>
              <a:t>13. Mai 2023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FF4EBF-1F95-422C-ABDC-BAC99BA25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Hackdays</a:t>
            </a:r>
            <a:r>
              <a:rPr lang="de-CH" dirty="0"/>
              <a:t> BE 2023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6A97AFD-16FE-4EA5-A888-4A84A29DE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9</a:t>
            </a:fld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16" y="0"/>
            <a:ext cx="12192000" cy="765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41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nutzerdefiniertes Design">
  <a:themeElements>
    <a:clrScheme name="Kanton Bern">
      <a:dk1>
        <a:sysClr val="windowText" lastClr="000000"/>
      </a:dk1>
      <a:lt1>
        <a:sysClr val="window" lastClr="FFFFFF"/>
      </a:lt1>
      <a:dk2>
        <a:srgbClr val="63737B"/>
      </a:dk2>
      <a:lt2>
        <a:srgbClr val="B1B9BD"/>
      </a:lt2>
      <a:accent1>
        <a:srgbClr val="3C505A"/>
      </a:accent1>
      <a:accent2>
        <a:srgbClr val="96D7F0"/>
      </a:accent2>
      <a:accent3>
        <a:srgbClr val="A0C7A0"/>
      </a:accent3>
      <a:accent4>
        <a:srgbClr val="E1D2C6"/>
      </a:accent4>
      <a:accent5>
        <a:srgbClr val="644B41"/>
      </a:accent5>
      <a:accent6>
        <a:srgbClr val="EA161F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 PowerPoint DE.potx" id="{E35E844B-C969-45C1-85DE-B7ED56A30097}" vid="{9CD5C389-EEA3-4CD9-ADDA-01A292F3BE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307</Words>
  <Application>Microsoft Office PowerPoint</Application>
  <PresentationFormat>Breitbild</PresentationFormat>
  <Paragraphs>96</Paragraphs>
  <Slides>13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5" baseType="lpstr">
      <vt:lpstr>Arial</vt:lpstr>
      <vt:lpstr>Benutzerdefiniertes Design</vt:lpstr>
      <vt:lpstr>Data Hackdays BE 2023</vt:lpstr>
      <vt:lpstr>Aufgabe</vt:lpstr>
      <vt:lpstr>Ausgangslage</vt:lpstr>
      <vt:lpstr>Aktueller Aufwand</vt:lpstr>
      <vt:lpstr>Wohnungsmietpreiserhebung 2.0</vt:lpstr>
      <vt:lpstr>Demo  Rohdaten Google Sheet  Prototyp mit Seite 3  Automatisierung von Berichten - Data Hackdays BE 2023 </vt:lpstr>
      <vt:lpstr>PowerPoint-Präsentation</vt:lpstr>
      <vt:lpstr>PowerPoint-Präsentation</vt:lpstr>
      <vt:lpstr>PowerPoint-Präsentation</vt:lpstr>
      <vt:lpstr>PowerPoint-Präsentation</vt:lpstr>
      <vt:lpstr>Blick in die Zukunft</vt:lpstr>
      <vt:lpstr>Fazit</vt:lpstr>
      <vt:lpstr>Kontakt</vt:lpstr>
    </vt:vector>
  </TitlesOfParts>
  <Company>Kanton Bern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Hackdays BE 2023</dc:title>
  <dc:creator>Borer-Haefliger Adrian, BKD-MBA-FBI</dc:creator>
  <dc:description>V02-2022-06-13</dc:description>
  <cp:lastModifiedBy>Borer-Haefliger Adrian, BKD-MBA-FBI</cp:lastModifiedBy>
  <cp:revision>25</cp:revision>
  <cp:lastPrinted>2018-09-06T06:44:02Z</cp:lastPrinted>
  <dcterms:created xsi:type="dcterms:W3CDTF">2023-05-12T14:02:35Z</dcterms:created>
  <dcterms:modified xsi:type="dcterms:W3CDTF">2023-05-13T11:46:19Z</dcterms:modified>
</cp:coreProperties>
</file>

<file path=docProps/thumbnail.jpeg>
</file>